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8"/>
  </p:notesMasterIdLst>
  <p:handoutMasterIdLst>
    <p:handoutMasterId r:id="rId19"/>
  </p:handoutMasterIdLst>
  <p:sldIdLst>
    <p:sldId id="272" r:id="rId2"/>
    <p:sldId id="289" r:id="rId3"/>
    <p:sldId id="257" r:id="rId4"/>
    <p:sldId id="273" r:id="rId5"/>
    <p:sldId id="274" r:id="rId6"/>
    <p:sldId id="275" r:id="rId7"/>
    <p:sldId id="285" r:id="rId8"/>
    <p:sldId id="277" r:id="rId9"/>
    <p:sldId id="293" r:id="rId10"/>
    <p:sldId id="278" r:id="rId11"/>
    <p:sldId id="287" r:id="rId12"/>
    <p:sldId id="290" r:id="rId13"/>
    <p:sldId id="258" r:id="rId14"/>
    <p:sldId id="291" r:id="rId15"/>
    <p:sldId id="292" r:id="rId16"/>
    <p:sldId id="263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0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7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="" xmlns:a16="http://schemas.microsoft.com/office/drawing/2014/main" id="{7DD9AFCE-6446-4376-861D-D65E99CB96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F4993782-205F-4C6B-AF56-0C2508537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0786-33E6-4048-B374-9B802D9B4119}" type="datetimeFigureOut">
              <a:rPr lang="nl-NL" smtClean="0"/>
              <a:t>05-12-17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A026F102-24BF-40DB-A49C-81C7AE2F2C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54726346-5AA8-4822-88EC-050F9EFB29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EC506-7314-4938-8413-666CB31EB5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782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EDBBA-B20A-4AB1-9B89-9C3CB3E8B17E}" type="datetimeFigureOut">
              <a:rPr lang="nl-NL" smtClean="0"/>
              <a:t>05-12-17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DB552-C222-4447-A29D-A9796FEAE5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29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DB552-C222-4447-A29D-A9796FEAE5E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74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DB552-C222-4447-A29D-A9796FEAE5E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295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DB552-C222-4447-A29D-A9796FEAE5E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48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DB552-C222-4447-A29D-A9796FEAE5E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8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DB552-C222-4447-A29D-A9796FEAE5E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50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DB552-C222-4447-A29D-A9796FEAE5E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4774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DB552-C222-4447-A29D-A9796FEAE5E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05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DB552-C222-4447-A29D-A9796FEAE5E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23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DB552-C222-4447-A29D-A9796FEAE5E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21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DB552-C222-4447-A29D-A9796FEAE5E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95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DB552-C222-4447-A29D-A9796FEAE5E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7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DB552-C222-4447-A29D-A9796FEAE5E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28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94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1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8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8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1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7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1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6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0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6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9A1F6E07-9CA3-48C6-A40D-66F2F622A7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23C4E25B-A10C-498F-B025-AD22219438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8" name="Straight Connector 107">
            <a:extLst>
              <a:ext uri="{FF2B5EF4-FFF2-40B4-BE49-F238E27FC236}">
                <a16:creationId xmlns="" xmlns:a16="http://schemas.microsoft.com/office/drawing/2014/main" id="{57B83563-43E0-4EAD-BC98-12CE3E59EAD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0" name="Rectangle 109">
            <a:extLst>
              <a:ext uri="{FF2B5EF4-FFF2-40B4-BE49-F238E27FC236}">
                <a16:creationId xmlns="" xmlns:a16="http://schemas.microsoft.com/office/drawing/2014/main" id="{D22A29B2-BA0D-4DB0-A0C9-1B13B7770C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8035A6F7-E399-4D2C-BDA8-F0B79A1AAF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AA3B4C8B-71CB-4D55-8035-D96ED6BBC1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6" name="Straight Connector 115">
            <a:extLst>
              <a:ext uri="{FF2B5EF4-FFF2-40B4-BE49-F238E27FC236}">
                <a16:creationId xmlns="" xmlns:a16="http://schemas.microsoft.com/office/drawing/2014/main" id="{C109727B-0570-443C-AE56-6CD2CF5A15F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Afbeelding met bloem, plant&#10;&#10;Beschrijving is gegenereerd met hoge betrouwbaarheid">
            <a:extLst>
              <a:ext uri="{FF2B5EF4-FFF2-40B4-BE49-F238E27FC236}">
                <a16:creationId xmlns="" xmlns:a16="http://schemas.microsoft.com/office/drawing/2014/main" id="{DFFD8143-10D2-4F01-84D0-866E869C0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8" y="1936186"/>
            <a:ext cx="2484888" cy="1945714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5186EA8F-DC14-4678-A4B6-3FCF9C51A1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201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76E85745-613F-46CA-BDFE-06D11D763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08" y="2392606"/>
            <a:ext cx="2682785" cy="1032872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A75F52D5-4F19-4F08-A64B-990C1D52CF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5464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B675CB9A-4ED6-4EC8-BE3A-049CEDC89B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64" y="1670637"/>
            <a:ext cx="2476811" cy="2476811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FB5B8A9C-2504-4980-97AD-C620BE6CC5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730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7">
            <a:extLst>
              <a:ext uri="{FF2B5EF4-FFF2-40B4-BE49-F238E27FC236}">
                <a16:creationId xmlns="" xmlns:a16="http://schemas.microsoft.com/office/drawing/2014/main" id="{D9490EE1-6B1C-4ED3-A4D9-6C6BC8743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962" y="2581927"/>
            <a:ext cx="2511016" cy="6842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8BEEFCA6-54A9-48D6-B9E3-E9303A6B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58" y="4077456"/>
            <a:ext cx="7886544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Ketenstage: Student volgt Cliënt </a:t>
            </a:r>
          </a:p>
        </p:txBody>
      </p:sp>
      <p:pic>
        <p:nvPicPr>
          <p:cNvPr id="101" name="Picture 15">
            <a:extLst>
              <a:ext uri="{FF2B5EF4-FFF2-40B4-BE49-F238E27FC236}">
                <a16:creationId xmlns="" xmlns:a16="http://schemas.microsoft.com/office/drawing/2014/main" id="{E2ECD823-A449-4CE4-8C57-972B7484D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448" y="5674368"/>
            <a:ext cx="1514475" cy="57731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062140" y="5642394"/>
            <a:ext cx="595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070C0"/>
                </a:solidFill>
              </a:rPr>
              <a:t>https</a:t>
            </a:r>
            <a:r>
              <a:rPr lang="nl-NL" dirty="0">
                <a:solidFill>
                  <a:srgbClr val="0070C0"/>
                </a:solidFill>
              </a:rPr>
              <a:t>://</a:t>
            </a:r>
            <a:r>
              <a:rPr lang="nl-NL" dirty="0" err="1">
                <a:solidFill>
                  <a:srgbClr val="0070C0"/>
                </a:solidFill>
              </a:rPr>
              <a:t>zorgpact.nl</a:t>
            </a:r>
            <a:r>
              <a:rPr lang="nl-NL" dirty="0">
                <a:solidFill>
                  <a:srgbClr val="0070C0"/>
                </a:solidFill>
              </a:rPr>
              <a:t>/kopgroep/ketenstage-student-volgt-</a:t>
            </a:r>
            <a:r>
              <a:rPr lang="nl-NL" dirty="0" err="1">
                <a:solidFill>
                  <a:srgbClr val="0070C0"/>
                </a:solidFill>
              </a:rPr>
              <a:t>client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35458" y="189774"/>
            <a:ext cx="1094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Landelijke Werkdag Zorgpact 6 december 2017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6093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C680576-6496-4C39-A89F-ED3D0DE2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Resultaten tot zover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C6DDFEF-211D-424D-8917-BA73580D3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74066"/>
          </a:xfrm>
        </p:spPr>
        <p:txBody>
          <a:bodyPr>
            <a:normAutofit lnSpcReduction="10000"/>
          </a:bodyPr>
          <a:lstStyle/>
          <a:p>
            <a:endParaRPr lang="nl-NL" sz="1000" b="1" dirty="0">
              <a:solidFill>
                <a:schemeClr val="tx1"/>
              </a:solidFill>
            </a:endParaRPr>
          </a:p>
          <a:p>
            <a:r>
              <a:rPr lang="nl-NL" sz="2800" b="1" dirty="0">
                <a:solidFill>
                  <a:schemeClr val="tx1"/>
                </a:solidFill>
              </a:rPr>
              <a:t>Studenten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/>
              <a:t>die de ouderenzorg als uitdagend en complex zien</a:t>
            </a:r>
          </a:p>
          <a:p>
            <a:r>
              <a:rPr lang="nl-NL" sz="2800" b="1" dirty="0">
                <a:solidFill>
                  <a:schemeClr val="tx1"/>
                </a:solidFill>
              </a:rPr>
              <a:t>Studenten</a:t>
            </a:r>
            <a:r>
              <a:rPr lang="nl-NL" sz="2800" dirty="0"/>
              <a:t> die daadwerkelijk </a:t>
            </a:r>
            <a:r>
              <a:rPr lang="nl-NL" sz="2800" b="1" dirty="0">
                <a:solidFill>
                  <a:schemeClr val="tx1"/>
                </a:solidFill>
              </a:rPr>
              <a:t>eigen regie </a:t>
            </a:r>
            <a:r>
              <a:rPr lang="nl-NL" sz="2800" dirty="0"/>
              <a:t>krijgen over </a:t>
            </a:r>
            <a:r>
              <a:rPr lang="nl-NL" sz="2800" b="1" dirty="0">
                <a:solidFill>
                  <a:schemeClr val="tx1"/>
                </a:solidFill>
              </a:rPr>
              <a:t>leerproces</a:t>
            </a:r>
          </a:p>
          <a:p>
            <a:r>
              <a:rPr lang="nl-NL" sz="2800" b="1" dirty="0">
                <a:solidFill>
                  <a:schemeClr val="tx1"/>
                </a:solidFill>
              </a:rPr>
              <a:t>Werknemers</a:t>
            </a:r>
            <a:r>
              <a:rPr lang="nl-NL" sz="2800" dirty="0"/>
              <a:t> die (weer) in de </a:t>
            </a:r>
            <a:r>
              <a:rPr lang="nl-NL" sz="2800" b="1" dirty="0">
                <a:solidFill>
                  <a:schemeClr val="tx1"/>
                </a:solidFill>
              </a:rPr>
              <a:t>leerhouding</a:t>
            </a:r>
            <a:r>
              <a:rPr lang="nl-NL" sz="2800" dirty="0"/>
              <a:t> komen</a:t>
            </a:r>
          </a:p>
          <a:p>
            <a:endParaRPr lang="nl-NL" sz="900" b="1" dirty="0">
              <a:solidFill>
                <a:schemeClr val="tx1"/>
              </a:solidFill>
            </a:endParaRPr>
          </a:p>
          <a:p>
            <a:r>
              <a:rPr lang="nl-NL" sz="2800" b="1" dirty="0">
                <a:solidFill>
                  <a:schemeClr val="tx1"/>
                </a:solidFill>
              </a:rPr>
              <a:t>Meer inzicht </a:t>
            </a:r>
            <a:r>
              <a:rPr lang="nl-NL" sz="2800" dirty="0"/>
              <a:t>in: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/>
              <a:t>  Problematiek van de kwetsbare oudere in de keten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/>
              <a:t>  Hiaten in de transmurale overdracht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/>
              <a:t>  Elkaars mogelijkheden in de keten</a:t>
            </a:r>
          </a:p>
          <a:p>
            <a:endParaRPr lang="nl-NL" dirty="0"/>
          </a:p>
        </p:txBody>
      </p:sp>
      <p:pic>
        <p:nvPicPr>
          <p:cNvPr id="4" name="Picture 15">
            <a:extLst>
              <a:ext uri="{FF2B5EF4-FFF2-40B4-BE49-F238E27FC236}">
                <a16:creationId xmlns="" xmlns:a16="http://schemas.microsoft.com/office/drawing/2014/main" id="{834157D1-DC71-45E0-91F3-247771096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42" y="286603"/>
            <a:ext cx="1514475" cy="5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0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5">
            <a:extLst>
              <a:ext uri="{FF2B5EF4-FFF2-40B4-BE49-F238E27FC236}">
                <a16:creationId xmlns="" xmlns:a16="http://schemas.microsoft.com/office/drawing/2014/main" id="{E1F60A3A-08DA-445D-B74A-BEE0735899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57">
            <a:extLst>
              <a:ext uri="{FF2B5EF4-FFF2-40B4-BE49-F238E27FC236}">
                <a16:creationId xmlns="" xmlns:a16="http://schemas.microsoft.com/office/drawing/2014/main" id="{39179F48-E825-4803-806A-7029F8537F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Rectangle 59">
            <a:extLst>
              <a:ext uri="{FF2B5EF4-FFF2-40B4-BE49-F238E27FC236}">
                <a16:creationId xmlns="" xmlns:a16="http://schemas.microsoft.com/office/drawing/2014/main" id="{62BA066C-D259-4F6D-9F83-124F73636C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7" name="Straight Connector 61">
            <a:extLst>
              <a:ext uri="{FF2B5EF4-FFF2-40B4-BE49-F238E27FC236}">
                <a16:creationId xmlns="" xmlns:a16="http://schemas.microsoft.com/office/drawing/2014/main" id="{296E6EFB-D2CB-44B2-BE0D-9C6DCCCED2E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Afbeelding met tekst, krant&#10;&#10;Beschrijving is gegenereerd met zeer hoge betrouwbaarheid">
            <a:extLst>
              <a:ext uri="{FF2B5EF4-FFF2-40B4-BE49-F238E27FC236}">
                <a16:creationId xmlns="" xmlns:a16="http://schemas.microsoft.com/office/drawing/2014/main" id="{11E6C88A-DCD7-4874-8895-26ED9108F6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90"/>
          <a:stretch/>
        </p:blipFill>
        <p:spPr>
          <a:xfrm>
            <a:off x="374991" y="368304"/>
            <a:ext cx="4311124" cy="57258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6D651A64-A33B-412B-8730-48D30288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nl-NL" b="1" dirty="0" smtClean="0"/>
              <a:t>publiciteit</a:t>
            </a:r>
            <a:endParaRPr lang="nl-NL" b="1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B896FB3E-BC0F-414C-B814-21D35F903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3"/>
            <a:ext cx="6574973" cy="4024129"/>
          </a:xfrm>
        </p:spPr>
        <p:txBody>
          <a:bodyPr>
            <a:normAutofit/>
          </a:bodyPr>
          <a:lstStyle/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r>
              <a:rPr lang="nl-NL" sz="1400" i="1" dirty="0"/>
              <a:t>Artikel in Onderwijs en Gezondheidszorg, 2017/3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94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3691"/>
            <a:ext cx="9144000" cy="503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87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2">
            <a:extLst>
              <a:ext uri="{FF2B5EF4-FFF2-40B4-BE49-F238E27FC236}">
                <a16:creationId xmlns="" xmlns:a16="http://schemas.microsoft.com/office/drawing/2014/main" id="{A9D068DB-E7E7-4102-9402-EAA049E131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24">
            <a:extLst>
              <a:ext uri="{FF2B5EF4-FFF2-40B4-BE49-F238E27FC236}">
                <a16:creationId xmlns="" xmlns:a16="http://schemas.microsoft.com/office/drawing/2014/main" id="{96C8906C-CCD9-4F71-B3DD-BC1331E1A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5" name="Straight Connector 26">
            <a:extLst>
              <a:ext uri="{FF2B5EF4-FFF2-40B4-BE49-F238E27FC236}">
                <a16:creationId xmlns="" xmlns:a16="http://schemas.microsoft.com/office/drawing/2014/main" id="{CA0D6F13-628B-4FC4-AD48-A2B64677D01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28">
            <a:extLst>
              <a:ext uri="{FF2B5EF4-FFF2-40B4-BE49-F238E27FC236}">
                <a16:creationId xmlns="" xmlns:a16="http://schemas.microsoft.com/office/drawing/2014/main" id="{4EBB098A-039D-49B2-A19C-F5DF1BB917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30">
            <a:extLst>
              <a:ext uri="{FF2B5EF4-FFF2-40B4-BE49-F238E27FC236}">
                <a16:creationId xmlns="" xmlns:a16="http://schemas.microsoft.com/office/drawing/2014/main" id="{70F8A06C-4DFF-4DCA-B2DF-3322652570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Rectangle 32">
            <a:extLst>
              <a:ext uri="{FF2B5EF4-FFF2-40B4-BE49-F238E27FC236}">
                <a16:creationId xmlns="" xmlns:a16="http://schemas.microsoft.com/office/drawing/2014/main" id="{27FCF486-ED0C-4BFB-B43C-D9B6D15DB2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9" name="Straight Connector 34">
            <a:extLst>
              <a:ext uri="{FF2B5EF4-FFF2-40B4-BE49-F238E27FC236}">
                <a16:creationId xmlns="" xmlns:a16="http://schemas.microsoft.com/office/drawing/2014/main" id="{BF9B165B-9C50-4138-BDCA-58996E2767D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Afbeeldingsresultaat voor wie zijn wij">
            <a:extLst>
              <a:ext uri="{FF2B5EF4-FFF2-40B4-BE49-F238E27FC236}">
                <a16:creationId xmlns="" xmlns:a16="http://schemas.microsoft.com/office/drawing/2014/main" id="{40DF3E3C-C47D-4306-A874-63EC19A6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r="6339" b="-3"/>
          <a:stretch>
            <a:fillRect/>
          </a:stretch>
        </p:blipFill>
        <p:spPr bwMode="auto">
          <a:xfrm>
            <a:off x="633999" y="1057461"/>
            <a:ext cx="5462001" cy="42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1CB0F972-8330-4C4B-ABD0-25CBE9A8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Studenten</a:t>
            </a:r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aan</a:t>
            </a:r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het </a:t>
            </a:r>
            <a:r>
              <a:rPr lang="en-US" sz="8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woord</a:t>
            </a:r>
            <a:endParaRPr lang="en-US" sz="8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="" xmlns:a16="http://schemas.microsoft.com/office/drawing/2014/main" id="{F55B76A7-ED53-4A69-832A-4B8B4C9BF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Wie</a:t>
            </a:r>
            <a:r>
              <a:rPr lang="en-US" sz="32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20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zijn</a:t>
            </a:r>
            <a:r>
              <a:rPr lang="en-US" sz="32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20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wij</a:t>
            </a:r>
            <a:r>
              <a:rPr lang="en-US" sz="32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849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aan het woord: </a:t>
            </a:r>
            <a:br>
              <a:rPr lang="nl-N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Merlynn Huisman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75520" y="1484784"/>
            <a:ext cx="8892480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nl-NL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nl-N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Motivatie voor ketenstage:</a:t>
            </a:r>
          </a:p>
          <a:p>
            <a:pPr>
              <a:buFontTx/>
              <a:buChar char="-"/>
            </a:pPr>
            <a:r>
              <a:rPr lang="nl-NL" sz="2700" dirty="0"/>
              <a:t>Al veel stageplekken gehad tijdens </a:t>
            </a:r>
            <a:r>
              <a:rPr lang="nl-NL" sz="2700" dirty="0" err="1"/>
              <a:t>mbo-V</a:t>
            </a:r>
            <a:r>
              <a:rPr lang="nl-NL" sz="2700" dirty="0"/>
              <a:t> opleiding.</a:t>
            </a:r>
          </a:p>
          <a:p>
            <a:pPr>
              <a:buFontTx/>
              <a:buChar char="-"/>
            </a:pPr>
            <a:r>
              <a:rPr lang="nl-NL" sz="2700" dirty="0"/>
              <a:t>Opzoek naar iets nieuws en uitdagends.</a:t>
            </a:r>
          </a:p>
          <a:p>
            <a:pPr>
              <a:buFontTx/>
              <a:buChar char="-"/>
            </a:pPr>
            <a:r>
              <a:rPr lang="nl-NL" sz="2700" dirty="0"/>
              <a:t>Opzoek naar een stage waarin ik mijn creativiteit kwijt kon.</a:t>
            </a:r>
          </a:p>
          <a:p>
            <a:pPr>
              <a:buFontTx/>
              <a:buChar char="-"/>
            </a:pPr>
            <a:endParaRPr lang="nl-NL" sz="1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nl-N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Gekozen patiëntproblemen:</a:t>
            </a:r>
          </a:p>
          <a:p>
            <a:pPr>
              <a:buNone/>
            </a:pPr>
            <a:r>
              <a:rPr lang="nl-NL" sz="2700" i="1" dirty="0"/>
              <a:t>Twee problemen op sociaal/ psychisch domein:</a:t>
            </a:r>
          </a:p>
          <a:p>
            <a:r>
              <a:rPr lang="nl-NL" sz="2700" dirty="0"/>
              <a:t>Overbelaste mantelzorg</a:t>
            </a:r>
          </a:p>
          <a:p>
            <a:r>
              <a:rPr lang="nl-NL" sz="2700" dirty="0"/>
              <a:t>‘Voltooid leven’ bij ouderen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 smtClean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grayscl/>
            <a:lum bright="32000"/>
          </a:blip>
          <a:srcRect/>
          <a:stretch>
            <a:fillRect/>
          </a:stretch>
        </p:blipFill>
        <p:spPr bwMode="auto">
          <a:xfrm>
            <a:off x="8688288" y="4437113"/>
            <a:ext cx="1712218" cy="198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4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nl-N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Mijn ervaringen met de stage:</a:t>
            </a:r>
            <a:endParaRPr lang="nl-N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196752"/>
            <a:ext cx="8363272" cy="504056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nl-NL" sz="800" b="1" dirty="0"/>
          </a:p>
          <a:p>
            <a:pPr>
              <a:buFontTx/>
              <a:buChar char="-"/>
            </a:pPr>
            <a:endParaRPr lang="nl-NL" sz="900" dirty="0"/>
          </a:p>
          <a:p>
            <a:r>
              <a:rPr lang="nl-NL" sz="2600" dirty="0"/>
              <a:t>Uitdagend</a:t>
            </a:r>
          </a:p>
          <a:p>
            <a:pPr>
              <a:buNone/>
            </a:pPr>
            <a:endParaRPr lang="nl-NL" sz="1600" dirty="0"/>
          </a:p>
          <a:p>
            <a:r>
              <a:rPr lang="nl-NL" sz="2600" dirty="0"/>
              <a:t>Ruimte voor eigen ideeën en creativiteit</a:t>
            </a:r>
          </a:p>
          <a:p>
            <a:pPr>
              <a:buNone/>
            </a:pPr>
            <a:endParaRPr lang="nl-NL" sz="1600" dirty="0"/>
          </a:p>
          <a:p>
            <a:r>
              <a:rPr lang="nl-NL" sz="2600" dirty="0"/>
              <a:t>Leerzaam, ik krijg o.a. inzicht in:</a:t>
            </a:r>
          </a:p>
          <a:p>
            <a:pPr lvl="1"/>
            <a:r>
              <a:rPr lang="nl-NL" sz="2200" dirty="0"/>
              <a:t>de complexe problematiek rondom kwetsbare ouderen.</a:t>
            </a:r>
          </a:p>
          <a:p>
            <a:pPr lvl="1"/>
            <a:r>
              <a:rPr lang="nl-NL" sz="2200" dirty="0"/>
              <a:t>de verschillen en overeenkomsten tussen de instellingen binnen de keten.</a:t>
            </a:r>
          </a:p>
          <a:p>
            <a:pPr lvl="1"/>
            <a:r>
              <a:rPr lang="nl-NL" sz="2200" dirty="0"/>
              <a:t>Hierdoor ontwikkel ik een ‘helikopterview’</a:t>
            </a:r>
          </a:p>
          <a:p>
            <a:endParaRPr lang="nl-NL" sz="1600" dirty="0"/>
          </a:p>
          <a:p>
            <a:r>
              <a:rPr lang="nl-NL" sz="2600" dirty="0"/>
              <a:t>Niet altijd makkelijk: vraagt assertiviteit en zelfsturing </a:t>
            </a:r>
          </a:p>
          <a:p>
            <a:endParaRPr lang="nl-NL" dirty="0"/>
          </a:p>
        </p:txBody>
      </p:sp>
      <p:pic>
        <p:nvPicPr>
          <p:cNvPr id="10242" name="Picture 2" descr="Afbeeldingsresultaat voor helikopter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4293096"/>
            <a:ext cx="1152128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8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29F45E3-C125-49F5-863F-3F771273B7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F23C6175-7110-4DB0-BEA4-FC1D293020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044DF19B-511F-4F07-A7AD-1A010C6BFCB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48">
            <a:extLst>
              <a:ext uri="{FF2B5EF4-FFF2-40B4-BE49-F238E27FC236}">
                <a16:creationId xmlns="" xmlns:a16="http://schemas.microsoft.com/office/drawing/2014/main" id="{B291C0EC-8AC1-418A-BA70-ED35D8980A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F5238163-A811-482F-8919-9D513AB112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17812912-F1F0-4F19-B6CB-97BF066C94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F2228F67-6BF6-43F8-A955-E1B0A311128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fbeeldingsresultaat voor vraagteken">
            <a:extLst>
              <a:ext uri="{FF2B5EF4-FFF2-40B4-BE49-F238E27FC236}">
                <a16:creationId xmlns="" xmlns:a16="http://schemas.microsoft.com/office/drawing/2014/main" id="{D38E50EA-DEDF-49E8-8A84-5338FFE83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1" b="-2"/>
          <a:stretch/>
        </p:blipFill>
        <p:spPr bwMode="auto">
          <a:xfrm>
            <a:off x="633999" y="640081"/>
            <a:ext cx="5462001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8386FAD2-F37F-4A5B-90ED-B38EF35D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Bedankt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voor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uw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aandacht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91AD618-66E7-4CCE-A918-07B600C09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Zijn er Vragen?</a:t>
            </a:r>
          </a:p>
        </p:txBody>
      </p:sp>
    </p:spTree>
    <p:extLst>
      <p:ext uri="{BB962C8B-B14F-4D97-AF65-F5344CB8AC3E}">
        <p14:creationId xmlns:p14="http://schemas.microsoft.com/office/powerpoint/2010/main" val="207173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voorstellen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6629" cy="40233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nl-NL" sz="2400" b="1" dirty="0" err="1" smtClean="0"/>
              <a:t>Merlynn</a:t>
            </a:r>
            <a:r>
              <a:rPr lang="nl-NL" sz="2400" b="1" dirty="0" smtClean="0"/>
              <a:t> Huisman </a:t>
            </a:r>
          </a:p>
          <a:p>
            <a:pPr lvl="1">
              <a:buFont typeface="Wingdings" charset="2"/>
              <a:buChar char="§"/>
            </a:pPr>
            <a:r>
              <a:rPr lang="nl-NL" sz="2200" dirty="0" smtClean="0"/>
              <a:t>verpleegkundige, hbo-verpleegkundige in opleiding (4</a:t>
            </a:r>
            <a:r>
              <a:rPr lang="nl-NL" sz="2200" baseline="30000" dirty="0" smtClean="0"/>
              <a:t>e</a:t>
            </a:r>
            <a:r>
              <a:rPr lang="nl-NL" sz="2200" dirty="0" smtClean="0"/>
              <a:t> </a:t>
            </a:r>
            <a:r>
              <a:rPr lang="nl-NL" sz="2200" dirty="0" err="1" smtClean="0"/>
              <a:t>jaars</a:t>
            </a:r>
            <a:r>
              <a:rPr lang="nl-NL" sz="2200" dirty="0" smtClean="0"/>
              <a:t>)</a:t>
            </a:r>
          </a:p>
          <a:p>
            <a:pPr>
              <a:buFont typeface="Wingdings" charset="2"/>
              <a:buChar char="q"/>
            </a:pPr>
            <a:r>
              <a:rPr lang="nl-NL" sz="2400" b="1" dirty="0" smtClean="0"/>
              <a:t>Niels </a:t>
            </a:r>
            <a:r>
              <a:rPr lang="nl-NL" sz="2400" b="1" dirty="0" err="1" smtClean="0"/>
              <a:t>Hogen-Esch</a:t>
            </a:r>
            <a:endParaRPr lang="nl-NL" sz="2400" b="1" dirty="0" smtClean="0"/>
          </a:p>
          <a:p>
            <a:pPr lvl="1">
              <a:buFont typeface="Wingdings" charset="2"/>
              <a:buChar char="§"/>
            </a:pPr>
            <a:r>
              <a:rPr lang="nl-NL" sz="2200" dirty="0" smtClean="0"/>
              <a:t>hbo-verpleegkundige in opleiding (3</a:t>
            </a:r>
            <a:r>
              <a:rPr lang="nl-NL" sz="2200" baseline="30000" dirty="0" smtClean="0"/>
              <a:t>e</a:t>
            </a:r>
            <a:r>
              <a:rPr lang="nl-NL" sz="2200" dirty="0" smtClean="0"/>
              <a:t> </a:t>
            </a:r>
            <a:r>
              <a:rPr lang="nl-NL" sz="2200" dirty="0" err="1" smtClean="0"/>
              <a:t>jaars</a:t>
            </a:r>
            <a:r>
              <a:rPr lang="nl-NL" sz="2200" dirty="0" smtClean="0"/>
              <a:t>)</a:t>
            </a:r>
          </a:p>
          <a:p>
            <a:pPr>
              <a:buFont typeface="Wingdings" charset="2"/>
              <a:buChar char="q"/>
            </a:pPr>
            <a:r>
              <a:rPr lang="nl-NL" sz="2400" b="1" dirty="0"/>
              <a:t>Kirsten </a:t>
            </a:r>
            <a:r>
              <a:rPr lang="nl-NL" sz="2400" b="1" dirty="0" err="1" smtClean="0"/>
              <a:t>Levinga</a:t>
            </a:r>
            <a:endParaRPr lang="nl-NL" sz="2400" dirty="0"/>
          </a:p>
          <a:p>
            <a:pPr lvl="1">
              <a:buFont typeface="Wingdings" charset="2"/>
              <a:buChar char="§"/>
            </a:pPr>
            <a:r>
              <a:rPr lang="nl-NL" sz="2200" dirty="0"/>
              <a:t>wijkverpleegkundige Oosterlengte</a:t>
            </a:r>
            <a:endParaRPr lang="nl-NL" sz="2400" dirty="0"/>
          </a:p>
          <a:p>
            <a:pPr>
              <a:buFont typeface="Wingdings" charset="2"/>
              <a:buChar char="q"/>
            </a:pPr>
            <a:r>
              <a:rPr lang="nl-NL" sz="2400" b="1" dirty="0" smtClean="0"/>
              <a:t>Erik </a:t>
            </a:r>
            <a:r>
              <a:rPr lang="nl-NL" sz="2400" b="1" dirty="0"/>
              <a:t>Jansen</a:t>
            </a:r>
          </a:p>
          <a:p>
            <a:pPr lvl="1">
              <a:buFont typeface="Wingdings" charset="2"/>
              <a:buChar char="§"/>
            </a:pPr>
            <a:r>
              <a:rPr lang="nl-NL" sz="2200" dirty="0"/>
              <a:t>docent verpleegkunde Academie voor Verpleegkunde</a:t>
            </a:r>
          </a:p>
          <a:p>
            <a:pPr lvl="1">
              <a:buFont typeface="Wingdings" charset="2"/>
              <a:buChar char="§"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70537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8A5A4C6-C9B2-4153-95AB-787E1FB9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64B550B-247F-4CB4-8E1F-9E6CAD3CC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 Waarom dit project?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 Hoe gerealiseerd met drie organisaties en een Hogeschool?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 Resultaten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/>
              <a:t> Ervaringen van </a:t>
            </a:r>
            <a:r>
              <a:rPr lang="nl-NL" sz="2800" dirty="0" smtClean="0"/>
              <a:t>studenten en werkbegeleider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 smtClean="0"/>
              <a:t> Vragen</a:t>
            </a:r>
            <a:endParaRPr lang="nl-NL" dirty="0"/>
          </a:p>
        </p:txBody>
      </p:sp>
      <p:pic>
        <p:nvPicPr>
          <p:cNvPr id="5" name="Picture 15">
            <a:extLst>
              <a:ext uri="{FF2B5EF4-FFF2-40B4-BE49-F238E27FC236}">
                <a16:creationId xmlns="" xmlns:a16="http://schemas.microsoft.com/office/drawing/2014/main" id="{E2F1D89F-B1AC-4B10-B6CA-BDD89BE25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42" y="286603"/>
            <a:ext cx="1514475" cy="5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1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9030EF6-2633-4039-A55D-D667840B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Waarom ‘Student volgt Cliënt’?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69D993F1-19CC-4E9F-822E-8DF5FE20A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6296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nl-NL" sz="2600" dirty="0"/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sz="3200" dirty="0"/>
              <a:t>  Zorglandschap verandert snel (</a:t>
            </a:r>
            <a:r>
              <a:rPr lang="nl-NL" sz="3200" dirty="0" err="1"/>
              <a:t>extramuralisering</a:t>
            </a:r>
            <a:r>
              <a:rPr lang="nl-NL" sz="3200" dirty="0"/>
              <a:t>)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sz="3200" dirty="0"/>
              <a:t>  Sterkere afhankelijkheid van ketenpartners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sz="3200" dirty="0"/>
              <a:t>  </a:t>
            </a:r>
            <a:r>
              <a:rPr lang="nl-NL" sz="3200" dirty="0" smtClean="0"/>
              <a:t>Gering inzicht in (on)mogelijkheden </a:t>
            </a:r>
            <a:r>
              <a:rPr lang="nl-NL" sz="3200" dirty="0"/>
              <a:t>van die ketenpartners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sz="3200" dirty="0"/>
              <a:t>  </a:t>
            </a:r>
            <a:r>
              <a:rPr lang="nl-NL" sz="3200" dirty="0" smtClean="0"/>
              <a:t>Ketenzorg </a:t>
            </a:r>
            <a:r>
              <a:rPr lang="nl-NL" sz="3200" dirty="0" err="1" smtClean="0"/>
              <a:t>tav</a:t>
            </a:r>
            <a:r>
              <a:rPr lang="nl-NL" sz="3200" dirty="0" smtClean="0"/>
              <a:t> kwetsbare oudere wordt steeds belangrijker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sz="3200" dirty="0" smtClean="0"/>
              <a:t>  Dubbele </a:t>
            </a:r>
            <a:r>
              <a:rPr lang="nl-NL" sz="3200" dirty="0"/>
              <a:t>vergrijzing, complexiteit van ouderenzorg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sz="3200" dirty="0"/>
              <a:t>  Behoefte aan hbo-verpleegkundigen in de ouderenzorg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sz="3200" dirty="0"/>
              <a:t>  Hoe deze student boeien, binden en behouden?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nl-NL" dirty="0"/>
          </a:p>
        </p:txBody>
      </p:sp>
      <p:pic>
        <p:nvPicPr>
          <p:cNvPr id="4" name="Picture 15">
            <a:extLst>
              <a:ext uri="{FF2B5EF4-FFF2-40B4-BE49-F238E27FC236}">
                <a16:creationId xmlns="" xmlns:a16="http://schemas.microsoft.com/office/drawing/2014/main" id="{055BB205-33BE-4CF5-AC6C-7F1329772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42" y="286603"/>
            <a:ext cx="1514475" cy="5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2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AD8D61B-0A3B-4B88-A85D-02559178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92815"/>
          </a:xfrm>
        </p:spPr>
        <p:txBody>
          <a:bodyPr/>
          <a:lstStyle/>
          <a:p>
            <a:r>
              <a:rPr lang="nl-NL" b="1"/>
              <a:t>Doelen 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7D2849B-A62F-4C04-BB63-2339247A2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579419"/>
            <a:ext cx="10058401" cy="5060372"/>
          </a:xfrm>
        </p:spPr>
        <p:txBody>
          <a:bodyPr>
            <a:normAutofit/>
          </a:bodyPr>
          <a:lstStyle/>
          <a:p>
            <a:endParaRPr lang="nl-NL" sz="1200" b="1" dirty="0"/>
          </a:p>
          <a:p>
            <a:pPr>
              <a:buFont typeface="Wingdings" charset="2"/>
              <a:buChar char="Ø"/>
            </a:pPr>
            <a:r>
              <a:rPr lang="nl-NL" b="1" dirty="0" smtClean="0"/>
              <a:t>Ten aanzien van studenten</a:t>
            </a:r>
          </a:p>
          <a:p>
            <a:pPr lvl="1">
              <a:buFont typeface="Wingdings" charset="2"/>
              <a:buChar char="Ø"/>
            </a:pPr>
            <a:r>
              <a:rPr lang="nl-NL" dirty="0" smtClean="0"/>
              <a:t>Meer commitment aan ouderenzorg (hoe krijgen we de hbo-v stagiaire enthousiast voor ouderenzorg)</a:t>
            </a:r>
          </a:p>
          <a:p>
            <a:pPr lvl="1">
              <a:buFont typeface="Wingdings" charset="2"/>
              <a:buChar char="Ø"/>
            </a:pPr>
            <a:r>
              <a:rPr lang="nl-NL" dirty="0" smtClean="0"/>
              <a:t>Meer eigen regie over het leerproces (we verwachten bij diplomering een kritische professional)</a:t>
            </a:r>
          </a:p>
          <a:p>
            <a:pPr lvl="1">
              <a:buFont typeface="Wingdings" charset="2"/>
              <a:buChar char="Ø"/>
            </a:pPr>
            <a:r>
              <a:rPr lang="nl-NL" dirty="0" smtClean="0"/>
              <a:t>Zwaartepunt van medisch problematiek verplaatsen naar patiëntproblematiek</a:t>
            </a:r>
          </a:p>
          <a:p>
            <a:pPr>
              <a:buFont typeface="Wingdings" charset="2"/>
              <a:buChar char="Ø"/>
            </a:pPr>
            <a:r>
              <a:rPr lang="nl-NL" b="1" dirty="0" smtClean="0"/>
              <a:t>Ten aanzien van de zorgmedewerkers</a:t>
            </a:r>
            <a:r>
              <a:rPr lang="nl-NL" dirty="0" smtClean="0"/>
              <a:t>:</a:t>
            </a:r>
          </a:p>
          <a:p>
            <a:pPr lvl="1">
              <a:buFont typeface="Wingdings" charset="2"/>
              <a:buChar char="Ø"/>
            </a:pPr>
            <a:r>
              <a:rPr lang="nl-NL" dirty="0" smtClean="0"/>
              <a:t>Kennismaking met schakels in de keten (‘inzicht in continuïteit van de zorg’)</a:t>
            </a:r>
          </a:p>
          <a:p>
            <a:pPr lvl="1">
              <a:buFont typeface="Wingdings" charset="2"/>
              <a:buChar char="Ø"/>
            </a:pPr>
            <a:r>
              <a:rPr lang="nl-NL" dirty="0" smtClean="0"/>
              <a:t>Zorgmedewerkers komen in de leerstand (life-long-</a:t>
            </a:r>
            <a:r>
              <a:rPr lang="nl-NL" dirty="0" err="1" smtClean="0"/>
              <a:t>learning</a:t>
            </a:r>
            <a:r>
              <a:rPr lang="nl-NL" dirty="0" smtClean="0"/>
              <a:t> door deelname aan leergemeenschap)</a:t>
            </a:r>
          </a:p>
          <a:p>
            <a:pPr>
              <a:buFont typeface="Wingdings" charset="2"/>
              <a:buChar char="Ø"/>
            </a:pPr>
            <a:r>
              <a:rPr lang="nl-NL" b="1" dirty="0" smtClean="0"/>
              <a:t>Ten aanzien van de zorgorganisaties</a:t>
            </a:r>
            <a:endParaRPr lang="nl-NL" b="1" dirty="0"/>
          </a:p>
          <a:p>
            <a:pPr lvl="1">
              <a:buFont typeface="Wingdings" charset="2"/>
              <a:buChar char="Ø"/>
            </a:pPr>
            <a:r>
              <a:rPr lang="nl-NL" dirty="0" smtClean="0"/>
              <a:t>Lerende organisaties</a:t>
            </a:r>
          </a:p>
          <a:p>
            <a:pPr lvl="1">
              <a:buFont typeface="Wingdings" charset="2"/>
              <a:buChar char="Ø"/>
            </a:pPr>
            <a:r>
              <a:rPr lang="nl-NL" dirty="0" smtClean="0"/>
              <a:t>Boeien, binden en behouden van de hbo-verpleegkundige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="" xmlns:a16="http://schemas.microsoft.com/office/drawing/2014/main" id="{A9699221-D3DC-4016-A2A1-4BB318204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42" y="286603"/>
            <a:ext cx="1514475" cy="5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C680576-6496-4C39-A89F-ED3D0DE2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Uitvoering (semester = 20 weken)</a:t>
            </a:r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="" xmlns:a16="http://schemas.microsoft.com/office/drawing/2014/main" id="{3463ECCD-9AFB-4A7E-AEB5-FFFC659D51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094306"/>
              </p:ext>
            </p:extLst>
          </p:nvPr>
        </p:nvGraphicFramePr>
        <p:xfrm>
          <a:off x="1193800" y="2082800"/>
          <a:ext cx="9961880" cy="347739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980940">
                  <a:extLst>
                    <a:ext uri="{9D8B030D-6E8A-4147-A177-3AD203B41FA5}">
                      <a16:colId xmlns="" xmlns:a16="http://schemas.microsoft.com/office/drawing/2014/main" val="4011658165"/>
                    </a:ext>
                  </a:extLst>
                </a:gridCol>
                <a:gridCol w="4980940">
                  <a:extLst>
                    <a:ext uri="{9D8B030D-6E8A-4147-A177-3AD203B41FA5}">
                      <a16:colId xmlns="" xmlns:a16="http://schemas.microsoft.com/office/drawing/2014/main" val="2784145707"/>
                    </a:ext>
                  </a:extLst>
                </a:gridCol>
              </a:tblGrid>
              <a:tr h="7896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Reguliere stage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Week 1 t/m week 20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44162034"/>
                  </a:ext>
                </a:extLst>
              </a:tr>
              <a:tr h="8959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Student(en) 1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Thuiszorg 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70775641"/>
                  </a:ext>
                </a:extLst>
              </a:tr>
              <a:tr h="8959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Student(en) 2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Ziekenhuis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88573823"/>
                  </a:ext>
                </a:extLst>
              </a:tr>
              <a:tr h="8959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Student(en) 3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Revalidatie 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17329786"/>
                  </a:ext>
                </a:extLst>
              </a:tr>
            </a:tbl>
          </a:graphicData>
        </a:graphic>
      </p:graphicFrame>
      <p:pic>
        <p:nvPicPr>
          <p:cNvPr id="10" name="Picture 15">
            <a:extLst>
              <a:ext uri="{FF2B5EF4-FFF2-40B4-BE49-F238E27FC236}">
                <a16:creationId xmlns="" xmlns:a16="http://schemas.microsoft.com/office/drawing/2014/main" id="{475B970F-3E3F-40BF-8E7B-AC90D8C0B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42" y="286603"/>
            <a:ext cx="1514475" cy="577315"/>
          </a:xfrm>
          <a:prstGeom prst="rect">
            <a:avLst/>
          </a:prstGeom>
        </p:spPr>
      </p:pic>
      <p:pic>
        <p:nvPicPr>
          <p:cNvPr id="11" name="Picture 4" descr="Afbeelding met bloem, plant&#10;&#10;Beschrijving is gegenereerd met hoge betrouwbaarheid">
            <a:extLst>
              <a:ext uri="{FF2B5EF4-FFF2-40B4-BE49-F238E27FC236}">
                <a16:creationId xmlns="" xmlns:a16="http://schemas.microsoft.com/office/drawing/2014/main" id="{A49D1AA5-950E-490D-AD96-F1D6E7C10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761" y="3945191"/>
            <a:ext cx="1007361" cy="788782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ED73D9DB-15B4-42C9-A376-86DF26BCF4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761" y="2846905"/>
            <a:ext cx="952031" cy="952031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48EC110C-B825-4847-B209-C8FF0B2F32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575" b="3408"/>
          <a:stretch/>
        </p:blipFill>
        <p:spPr>
          <a:xfrm>
            <a:off x="9511724" y="4883231"/>
            <a:ext cx="1643955" cy="63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8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C680576-6496-4C39-A89F-ED3D0DE2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Uitvoering (semester = 20 weken)</a:t>
            </a:r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="" xmlns:a16="http://schemas.microsoft.com/office/drawing/2014/main" id="{3463ECCD-9AFB-4A7E-AEB5-FFFC659D51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584854"/>
              </p:ext>
            </p:extLst>
          </p:nvPr>
        </p:nvGraphicFramePr>
        <p:xfrm>
          <a:off x="1193800" y="2082800"/>
          <a:ext cx="9961880" cy="347739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490470">
                  <a:extLst>
                    <a:ext uri="{9D8B030D-6E8A-4147-A177-3AD203B41FA5}">
                      <a16:colId xmlns="" xmlns:a16="http://schemas.microsoft.com/office/drawing/2014/main" val="4011658165"/>
                    </a:ext>
                  </a:extLst>
                </a:gridCol>
                <a:gridCol w="2490470">
                  <a:extLst>
                    <a:ext uri="{9D8B030D-6E8A-4147-A177-3AD203B41FA5}">
                      <a16:colId xmlns="" xmlns:a16="http://schemas.microsoft.com/office/drawing/2014/main" val="286100363"/>
                    </a:ext>
                  </a:extLst>
                </a:gridCol>
                <a:gridCol w="2490470">
                  <a:extLst>
                    <a:ext uri="{9D8B030D-6E8A-4147-A177-3AD203B41FA5}">
                      <a16:colId xmlns="" xmlns:a16="http://schemas.microsoft.com/office/drawing/2014/main" val="2784145707"/>
                    </a:ext>
                  </a:extLst>
                </a:gridCol>
                <a:gridCol w="2490470">
                  <a:extLst>
                    <a:ext uri="{9D8B030D-6E8A-4147-A177-3AD203B41FA5}">
                      <a16:colId xmlns="" xmlns:a16="http://schemas.microsoft.com/office/drawing/2014/main" val="1106008229"/>
                    </a:ext>
                  </a:extLst>
                </a:gridCol>
              </a:tblGrid>
              <a:tr h="7896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Ketenstage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1-6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Week 8-13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15-20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44162034"/>
                  </a:ext>
                </a:extLst>
              </a:tr>
              <a:tr h="8959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Student(en) 1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Thuiszorg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Revalidatie 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Ziekenhuis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70775641"/>
                  </a:ext>
                </a:extLst>
              </a:tr>
              <a:tr h="8959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Student(en) 2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Ziekenhuis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Thuiszorg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Revalidatie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88573823"/>
                  </a:ext>
                </a:extLst>
              </a:tr>
              <a:tr h="8959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Student(en) 3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Revalidatie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Ziekenhuis 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Thuiszorg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17329786"/>
                  </a:ext>
                </a:extLst>
              </a:tr>
            </a:tbl>
          </a:graphicData>
        </a:graphic>
      </p:graphicFrame>
      <p:pic>
        <p:nvPicPr>
          <p:cNvPr id="10" name="Picture 15">
            <a:extLst>
              <a:ext uri="{FF2B5EF4-FFF2-40B4-BE49-F238E27FC236}">
                <a16:creationId xmlns="" xmlns:a16="http://schemas.microsoft.com/office/drawing/2014/main" id="{475B970F-3E3F-40BF-8E7B-AC90D8C0B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42" y="286603"/>
            <a:ext cx="1514475" cy="5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9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C680576-6496-4C39-A89F-ED3D0DE2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Uitvoering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C6DDFEF-211D-424D-8917-BA73580D3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180" y="1845734"/>
            <a:ext cx="10535920" cy="4237566"/>
          </a:xfrm>
        </p:spPr>
        <p:txBody>
          <a:bodyPr>
            <a:normAutofit/>
          </a:bodyPr>
          <a:lstStyle/>
          <a:p>
            <a:endParaRPr lang="nl-NL" sz="300" dirty="0"/>
          </a:p>
          <a:p>
            <a:pPr marL="0" indent="0">
              <a:spcAft>
                <a:spcPts val="600"/>
              </a:spcAft>
              <a:buNone/>
            </a:pPr>
            <a:r>
              <a:rPr lang="nl-NL" sz="2700" dirty="0"/>
              <a:t>In de stage staan thema’s </a:t>
            </a:r>
            <a:r>
              <a:rPr lang="nl-NL" sz="2700" b="1" dirty="0">
                <a:solidFill>
                  <a:schemeClr val="tx1"/>
                </a:solidFill>
              </a:rPr>
              <a:t>continuïteit van zorg </a:t>
            </a:r>
            <a:r>
              <a:rPr lang="nl-NL" sz="2700" dirty="0"/>
              <a:t>en aantal </a:t>
            </a:r>
            <a:r>
              <a:rPr lang="nl-NL" sz="2700" b="1" dirty="0">
                <a:solidFill>
                  <a:schemeClr val="tx1"/>
                </a:solidFill>
              </a:rPr>
              <a:t>patiëntproblemen </a:t>
            </a:r>
            <a:r>
              <a:rPr lang="nl-NL" sz="2700" dirty="0"/>
              <a:t>(uit de </a:t>
            </a:r>
            <a:r>
              <a:rPr lang="nl-NL" sz="2700" dirty="0" err="1"/>
              <a:t>Kernset</a:t>
            </a:r>
            <a:r>
              <a:rPr lang="nl-NL" sz="2700" dirty="0"/>
              <a:t>) centraal, student volgt deze thema’s op alle stations</a:t>
            </a:r>
          </a:p>
          <a:p>
            <a:pPr marL="723900" indent="-6350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01700" algn="l"/>
              </a:tabLst>
            </a:pPr>
            <a:r>
              <a:rPr lang="nl-NL" sz="2700" b="1" dirty="0">
                <a:solidFill>
                  <a:schemeClr val="tx1"/>
                </a:solidFill>
              </a:rPr>
              <a:t>Bijeenkomsten leergemeenschap: om de twee weken (ca. 2 uur)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NL" sz="100" dirty="0"/>
          </a:p>
          <a:p>
            <a:pPr marL="723900" indent="-635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01700" algn="l"/>
              </a:tabLst>
            </a:pPr>
            <a:r>
              <a:rPr lang="nl-NL" sz="2700" b="1" dirty="0">
                <a:solidFill>
                  <a:schemeClr val="tx1"/>
                </a:solidFill>
              </a:rPr>
              <a:t>Tussenweken</a:t>
            </a:r>
            <a:r>
              <a:rPr lang="nl-NL" sz="2700" dirty="0"/>
              <a:t> (week 7 en week 14) </a:t>
            </a:r>
            <a:r>
              <a:rPr lang="nl-NL" sz="2700" b="1" dirty="0">
                <a:solidFill>
                  <a:schemeClr val="tx1"/>
                </a:solidFill>
              </a:rPr>
              <a:t>ingevuld en samengesteld </a:t>
            </a:r>
            <a:r>
              <a:rPr lang="nl-NL" sz="2700" dirty="0"/>
              <a:t>op basis van de </a:t>
            </a:r>
            <a:r>
              <a:rPr lang="nl-NL" sz="2700" b="1" dirty="0">
                <a:solidFill>
                  <a:schemeClr val="tx1"/>
                </a:solidFill>
              </a:rPr>
              <a:t>leerbehoefte van de leergemeenschap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nl-NL" sz="100" b="1" dirty="0">
              <a:solidFill>
                <a:schemeClr val="tx1"/>
              </a:solidFill>
            </a:endParaRPr>
          </a:p>
          <a:p>
            <a:pPr marL="723900" indent="-635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901700" algn="l"/>
              </a:tabLst>
            </a:pPr>
            <a:r>
              <a:rPr lang="nl-NL" sz="2700" b="1" dirty="0"/>
              <a:t>Afsluiting stage </a:t>
            </a:r>
            <a:r>
              <a:rPr lang="nl-NL" sz="2700" dirty="0"/>
              <a:t>met presentatie van resultaten</a:t>
            </a:r>
          </a:p>
          <a:p>
            <a:endParaRPr lang="nl-NL" dirty="0"/>
          </a:p>
        </p:txBody>
      </p:sp>
      <p:pic>
        <p:nvPicPr>
          <p:cNvPr id="4" name="Picture 15">
            <a:extLst>
              <a:ext uri="{FF2B5EF4-FFF2-40B4-BE49-F238E27FC236}">
                <a16:creationId xmlns="" xmlns:a16="http://schemas.microsoft.com/office/drawing/2014/main" id="{096C840F-DC3A-422B-AB93-FB7452091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42" y="286603"/>
            <a:ext cx="1514475" cy="5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8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kernset patiëntproblemen">
            <a:extLst>
              <a:ext uri="{FF2B5EF4-FFF2-40B4-BE49-F238E27FC236}">
                <a16:creationId xmlns="" xmlns:a16="http://schemas.microsoft.com/office/drawing/2014/main" id="{C9C52A44-0E05-4EBA-A594-866C86431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7148" r="7129" b="34518"/>
          <a:stretch/>
        </p:blipFill>
        <p:spPr bwMode="auto">
          <a:xfrm>
            <a:off x="2902217" y="0"/>
            <a:ext cx="6218475" cy="624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="" xmlns:a16="http://schemas.microsoft.com/office/drawing/2014/main" id="{971A97F1-5984-4A39-96C0-323F72AFA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42" y="286603"/>
            <a:ext cx="1514475" cy="577315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303807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1878</TotalTime>
  <Words>543</Words>
  <Application>Microsoft Macintosh PowerPoint</Application>
  <PresentationFormat>Breedbeeld</PresentationFormat>
  <Paragraphs>135</Paragraphs>
  <Slides>16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Times New Roman</vt:lpstr>
      <vt:lpstr>Wingdings</vt:lpstr>
      <vt:lpstr>Terugblik</vt:lpstr>
      <vt:lpstr>Ketenstage: Student volgt Cliënt </vt:lpstr>
      <vt:lpstr>Even voorstellen </vt:lpstr>
      <vt:lpstr>Inhoud</vt:lpstr>
      <vt:lpstr>Waarom ‘Student volgt Cliënt’?</vt:lpstr>
      <vt:lpstr>Doelen </vt:lpstr>
      <vt:lpstr>Uitvoering (semester = 20 weken)</vt:lpstr>
      <vt:lpstr>Uitvoering (semester = 20 weken)</vt:lpstr>
      <vt:lpstr>Uitvoering</vt:lpstr>
      <vt:lpstr>PowerPoint-presentatie</vt:lpstr>
      <vt:lpstr>Resultaten tot zover</vt:lpstr>
      <vt:lpstr>publiciteit</vt:lpstr>
      <vt:lpstr>PowerPoint-presentatie</vt:lpstr>
      <vt:lpstr>Studenten aan het woord</vt:lpstr>
      <vt:lpstr>Student aan het woord:  Merlynn Huisman</vt:lpstr>
      <vt:lpstr>Mijn ervaringen met de stage:</vt:lpstr>
      <vt:lpstr>Bedankt voor uw aandacht!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volgt cliënt</dc:title>
  <dc:creator>Ellen Weijer</dc:creator>
  <cp:lastModifiedBy>Jansen EJ, Erik</cp:lastModifiedBy>
  <cp:revision>71</cp:revision>
  <cp:lastPrinted>2017-11-13T15:10:36Z</cp:lastPrinted>
  <dcterms:created xsi:type="dcterms:W3CDTF">2017-10-16T10:11:54Z</dcterms:created>
  <dcterms:modified xsi:type="dcterms:W3CDTF">2017-12-05T18:37:48Z</dcterms:modified>
</cp:coreProperties>
</file>